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78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66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6048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5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познавательно-речевом развитии дошкольников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9512" y="908720"/>
            <a:ext cx="872348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этап.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познакомить с общими моделями кодирования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информации о предметах, объектах и явлениях.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www.boltun-spb.ru/mnemo_images/products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348880"/>
            <a:ext cx="3429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maam.ru/upload/blogs/a29e7c3536a0b2b7e1764a3ac467df5d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96752"/>
            <a:ext cx="705678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s.myshared.ru/9/901463/slide_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813690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76256" y="5949280"/>
            <a:ext cx="172819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23528" y="404664"/>
            <a:ext cx="86409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этап.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научить самостоятельному кодированию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полученной информации.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пословицы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124520"/>
            <a:ext cx="6120680" cy="473348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ословицы\1 8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4283968" cy="612770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G:\пословицы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0" y="332656"/>
            <a:ext cx="4629150" cy="612068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пословицы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7976201" cy="602128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2348880"/>
            <a:ext cx="85689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этап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применение навыков кодирования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разных видах деятельности.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19672" y="620688"/>
          <a:ext cx="6624735" cy="5880654"/>
        </p:xfrm>
        <a:graphic>
          <a:graphicData uri="http://schemas.openxmlformats.org/drawingml/2006/table">
            <a:tbl>
              <a:tblPr/>
              <a:tblGrid>
                <a:gridCol w="2208245"/>
                <a:gridCol w="2208245"/>
                <a:gridCol w="2208245"/>
              </a:tblGrid>
              <a:tr h="19442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65" marR="3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65" marR="3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65" marR="3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2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65" marR="3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65" marR="3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65" marR="3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2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65" marR="3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65" marR="3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65" marR="31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878" name="Oval 86"/>
          <p:cNvSpPr>
            <a:spLocks noChangeArrowheads="1"/>
          </p:cNvSpPr>
          <p:nvPr/>
        </p:nvSpPr>
        <p:spPr bwMode="auto">
          <a:xfrm>
            <a:off x="3131840" y="1196752"/>
            <a:ext cx="360040" cy="36004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79" name="AutoShape 87"/>
          <p:cNvSpPr>
            <a:spLocks noChangeShapeType="1"/>
          </p:cNvSpPr>
          <p:nvPr/>
        </p:nvSpPr>
        <p:spPr bwMode="auto">
          <a:xfrm>
            <a:off x="4427984" y="5085184"/>
            <a:ext cx="9525" cy="8763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80" name="AutoShape 88"/>
          <p:cNvSpPr>
            <a:spLocks noChangeShapeType="1"/>
          </p:cNvSpPr>
          <p:nvPr/>
        </p:nvSpPr>
        <p:spPr bwMode="auto">
          <a:xfrm flipH="1">
            <a:off x="7524327" y="5949281"/>
            <a:ext cx="123701" cy="3600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81" name="AutoShape 89"/>
          <p:cNvSpPr>
            <a:spLocks noChangeShapeType="1"/>
          </p:cNvSpPr>
          <p:nvPr/>
        </p:nvSpPr>
        <p:spPr bwMode="auto">
          <a:xfrm>
            <a:off x="7812360" y="5949281"/>
            <a:ext cx="144016" cy="3600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82" name="AutoShape 90"/>
          <p:cNvSpPr>
            <a:spLocks noChangeShapeType="1"/>
          </p:cNvSpPr>
          <p:nvPr/>
        </p:nvSpPr>
        <p:spPr bwMode="auto">
          <a:xfrm flipH="1" flipV="1">
            <a:off x="7380312" y="6237312"/>
            <a:ext cx="106362" cy="777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83" name="AutoShape 91"/>
          <p:cNvSpPr>
            <a:spLocks noChangeShapeType="1"/>
          </p:cNvSpPr>
          <p:nvPr/>
        </p:nvSpPr>
        <p:spPr bwMode="auto">
          <a:xfrm flipV="1">
            <a:off x="7956376" y="6237312"/>
            <a:ext cx="115887" cy="777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84" name="AutoShape 92"/>
          <p:cNvSpPr>
            <a:spLocks noChangeShapeType="1"/>
          </p:cNvSpPr>
          <p:nvPr/>
        </p:nvSpPr>
        <p:spPr bwMode="auto">
          <a:xfrm flipH="1">
            <a:off x="1763688" y="1340768"/>
            <a:ext cx="438150" cy="193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85" name="AutoShape 93"/>
          <p:cNvSpPr>
            <a:spLocks noChangeShapeType="1"/>
          </p:cNvSpPr>
          <p:nvPr/>
        </p:nvSpPr>
        <p:spPr bwMode="auto">
          <a:xfrm>
            <a:off x="7812360" y="5301208"/>
            <a:ext cx="369888" cy="193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86" name="Oval 94"/>
          <p:cNvSpPr>
            <a:spLocks noChangeArrowheads="1"/>
          </p:cNvSpPr>
          <p:nvPr/>
        </p:nvSpPr>
        <p:spPr bwMode="auto">
          <a:xfrm>
            <a:off x="3059832" y="2996953"/>
            <a:ext cx="288355" cy="28803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87" name="AutoShape 95"/>
          <p:cNvSpPr>
            <a:spLocks noChangeArrowheads="1"/>
          </p:cNvSpPr>
          <p:nvPr/>
        </p:nvSpPr>
        <p:spPr bwMode="auto">
          <a:xfrm>
            <a:off x="2987824" y="3284984"/>
            <a:ext cx="465014" cy="576064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89" name="AutoShape 97"/>
          <p:cNvSpPr>
            <a:spLocks noChangeShapeType="1"/>
          </p:cNvSpPr>
          <p:nvPr/>
        </p:nvSpPr>
        <p:spPr bwMode="auto">
          <a:xfrm flipH="1">
            <a:off x="6300192" y="1628800"/>
            <a:ext cx="261938" cy="777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88" name="AutoShape 96"/>
          <p:cNvSpPr>
            <a:spLocks noChangeShapeType="1"/>
          </p:cNvSpPr>
          <p:nvPr/>
        </p:nvSpPr>
        <p:spPr bwMode="auto">
          <a:xfrm>
            <a:off x="6588224" y="1628800"/>
            <a:ext cx="244475" cy="777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90" name="AutoShape 98"/>
          <p:cNvSpPr>
            <a:spLocks noChangeShapeType="1"/>
          </p:cNvSpPr>
          <p:nvPr/>
        </p:nvSpPr>
        <p:spPr bwMode="auto">
          <a:xfrm flipH="1">
            <a:off x="6444208" y="2060848"/>
            <a:ext cx="68263" cy="2619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91" name="AutoShape 99"/>
          <p:cNvSpPr>
            <a:spLocks noChangeShapeType="1"/>
          </p:cNvSpPr>
          <p:nvPr/>
        </p:nvSpPr>
        <p:spPr bwMode="auto">
          <a:xfrm>
            <a:off x="7812360" y="4149080"/>
            <a:ext cx="58737" cy="2619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92" name="AutoShape 100"/>
          <p:cNvSpPr>
            <a:spLocks noChangeShapeType="1"/>
          </p:cNvSpPr>
          <p:nvPr/>
        </p:nvSpPr>
        <p:spPr bwMode="auto">
          <a:xfrm flipH="1">
            <a:off x="6372200" y="2348880"/>
            <a:ext cx="107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93" name="AutoShape 101"/>
          <p:cNvSpPr>
            <a:spLocks noChangeShapeType="1"/>
          </p:cNvSpPr>
          <p:nvPr/>
        </p:nvSpPr>
        <p:spPr bwMode="auto">
          <a:xfrm>
            <a:off x="7884368" y="4437112"/>
            <a:ext cx="127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94" name="AutoShape 102"/>
          <p:cNvSpPr>
            <a:spLocks noChangeArrowheads="1"/>
          </p:cNvSpPr>
          <p:nvPr/>
        </p:nvSpPr>
        <p:spPr bwMode="auto">
          <a:xfrm>
            <a:off x="6300192" y="1124744"/>
            <a:ext cx="593725" cy="3397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67" name="Oval 75"/>
          <p:cNvSpPr>
            <a:spLocks noChangeArrowheads="1"/>
          </p:cNvSpPr>
          <p:nvPr/>
        </p:nvSpPr>
        <p:spPr bwMode="auto">
          <a:xfrm>
            <a:off x="6444208" y="5229200"/>
            <a:ext cx="288032" cy="28803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68" name="AutoShape 76"/>
          <p:cNvSpPr>
            <a:spLocks noChangeArrowheads="1"/>
          </p:cNvSpPr>
          <p:nvPr/>
        </p:nvSpPr>
        <p:spPr bwMode="auto">
          <a:xfrm>
            <a:off x="3059832" y="1556793"/>
            <a:ext cx="537021" cy="576064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69" name="AutoShape 77"/>
          <p:cNvSpPr>
            <a:spLocks noChangeShapeType="1"/>
          </p:cNvSpPr>
          <p:nvPr/>
        </p:nvSpPr>
        <p:spPr bwMode="auto">
          <a:xfrm flipH="1">
            <a:off x="7308303" y="5301208"/>
            <a:ext cx="333945" cy="1440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70" name="AutoShape 78"/>
          <p:cNvSpPr>
            <a:spLocks noChangeShapeType="1"/>
          </p:cNvSpPr>
          <p:nvPr/>
        </p:nvSpPr>
        <p:spPr bwMode="auto">
          <a:xfrm>
            <a:off x="3419872" y="2132856"/>
            <a:ext cx="45719" cy="28803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71" name="AutoShape 79"/>
          <p:cNvSpPr>
            <a:spLocks noChangeShapeType="1"/>
          </p:cNvSpPr>
          <p:nvPr/>
        </p:nvSpPr>
        <p:spPr bwMode="auto">
          <a:xfrm flipH="1">
            <a:off x="3131840" y="2132856"/>
            <a:ext cx="68262" cy="2619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73" name="AutoShape 81"/>
          <p:cNvSpPr>
            <a:spLocks noChangeShapeType="1"/>
          </p:cNvSpPr>
          <p:nvPr/>
        </p:nvSpPr>
        <p:spPr bwMode="auto">
          <a:xfrm>
            <a:off x="6660232" y="6093296"/>
            <a:ext cx="58738" cy="2619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72" name="AutoShape 80"/>
          <p:cNvSpPr>
            <a:spLocks noChangeShapeType="1"/>
          </p:cNvSpPr>
          <p:nvPr/>
        </p:nvSpPr>
        <p:spPr bwMode="auto">
          <a:xfrm flipH="1">
            <a:off x="3491880" y="2420888"/>
            <a:ext cx="107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74" name="AutoShape 82"/>
          <p:cNvSpPr>
            <a:spLocks noChangeShapeType="1"/>
          </p:cNvSpPr>
          <p:nvPr/>
        </p:nvSpPr>
        <p:spPr bwMode="auto">
          <a:xfrm>
            <a:off x="6300192" y="6381328"/>
            <a:ext cx="127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75" name="AutoShape 83"/>
          <p:cNvSpPr>
            <a:spLocks noChangeArrowheads="1"/>
          </p:cNvSpPr>
          <p:nvPr/>
        </p:nvSpPr>
        <p:spPr bwMode="auto">
          <a:xfrm>
            <a:off x="2987824" y="1124744"/>
            <a:ext cx="593725" cy="3397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76" name="AutoShape 84"/>
          <p:cNvSpPr>
            <a:spLocks noChangeArrowheads="1"/>
          </p:cNvSpPr>
          <p:nvPr/>
        </p:nvSpPr>
        <p:spPr bwMode="auto">
          <a:xfrm>
            <a:off x="5220072" y="764704"/>
            <a:ext cx="648072" cy="1224136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B050"/>
              </a:gs>
              <a:gs pos="100000">
                <a:srgbClr val="00B05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77" name="Rectangle 85"/>
          <p:cNvSpPr>
            <a:spLocks noChangeArrowheads="1"/>
          </p:cNvSpPr>
          <p:nvPr/>
        </p:nvSpPr>
        <p:spPr bwMode="auto">
          <a:xfrm>
            <a:off x="5436096" y="1988840"/>
            <a:ext cx="223838" cy="428625"/>
          </a:xfrm>
          <a:prstGeom prst="rect">
            <a:avLst/>
          </a:prstGeom>
          <a:solidFill>
            <a:srgbClr val="48432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57" name="Oval 65"/>
          <p:cNvSpPr>
            <a:spLocks noChangeArrowheads="1"/>
          </p:cNvSpPr>
          <p:nvPr/>
        </p:nvSpPr>
        <p:spPr bwMode="auto">
          <a:xfrm>
            <a:off x="1979712" y="5229200"/>
            <a:ext cx="288032" cy="28803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58" name="AutoShape 66"/>
          <p:cNvSpPr>
            <a:spLocks noChangeArrowheads="1"/>
          </p:cNvSpPr>
          <p:nvPr/>
        </p:nvSpPr>
        <p:spPr bwMode="auto">
          <a:xfrm>
            <a:off x="6372200" y="5517232"/>
            <a:ext cx="465013" cy="576064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59" name="AutoShape 67"/>
          <p:cNvSpPr>
            <a:spLocks noChangeShapeType="1"/>
          </p:cNvSpPr>
          <p:nvPr/>
        </p:nvSpPr>
        <p:spPr bwMode="auto">
          <a:xfrm flipH="1">
            <a:off x="2987824" y="1700808"/>
            <a:ext cx="261937" cy="777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60" name="AutoShape 68"/>
          <p:cNvSpPr>
            <a:spLocks noChangeShapeType="1"/>
          </p:cNvSpPr>
          <p:nvPr/>
        </p:nvSpPr>
        <p:spPr bwMode="auto">
          <a:xfrm>
            <a:off x="3419872" y="1700808"/>
            <a:ext cx="244475" cy="777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61" name="AutoShape 69"/>
          <p:cNvSpPr>
            <a:spLocks noChangeShapeType="1"/>
          </p:cNvSpPr>
          <p:nvPr/>
        </p:nvSpPr>
        <p:spPr bwMode="auto">
          <a:xfrm flipH="1">
            <a:off x="6444208" y="6093296"/>
            <a:ext cx="68262" cy="2619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63" name="AutoShape 71"/>
          <p:cNvSpPr>
            <a:spLocks noChangeShapeType="1"/>
          </p:cNvSpPr>
          <p:nvPr/>
        </p:nvSpPr>
        <p:spPr bwMode="auto">
          <a:xfrm>
            <a:off x="2195736" y="6093296"/>
            <a:ext cx="58738" cy="2619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62" name="AutoShape 70"/>
          <p:cNvSpPr>
            <a:spLocks noChangeShapeType="1"/>
          </p:cNvSpPr>
          <p:nvPr/>
        </p:nvSpPr>
        <p:spPr bwMode="auto">
          <a:xfrm flipH="1">
            <a:off x="2987824" y="2420888"/>
            <a:ext cx="107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64" name="AutoShape 72"/>
          <p:cNvSpPr>
            <a:spLocks noChangeShapeType="1"/>
          </p:cNvSpPr>
          <p:nvPr/>
        </p:nvSpPr>
        <p:spPr bwMode="auto">
          <a:xfrm>
            <a:off x="6732240" y="6381328"/>
            <a:ext cx="127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65" name="AutoShape 73"/>
          <p:cNvSpPr>
            <a:spLocks noChangeArrowheads="1"/>
          </p:cNvSpPr>
          <p:nvPr/>
        </p:nvSpPr>
        <p:spPr bwMode="auto">
          <a:xfrm>
            <a:off x="6300192" y="5157192"/>
            <a:ext cx="593725" cy="3397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66" name="Rectangle 74"/>
          <p:cNvSpPr>
            <a:spLocks noChangeArrowheads="1"/>
          </p:cNvSpPr>
          <p:nvPr/>
        </p:nvSpPr>
        <p:spPr bwMode="auto">
          <a:xfrm>
            <a:off x="7308304" y="1412776"/>
            <a:ext cx="865187" cy="457200"/>
          </a:xfrm>
          <a:prstGeom prst="rect">
            <a:avLst/>
          </a:prstGeom>
          <a:solidFill>
            <a:srgbClr val="000000"/>
          </a:solidFill>
          <a:ln w="317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55" name="AutoShape 63"/>
          <p:cNvSpPr>
            <a:spLocks noChangeArrowheads="1"/>
          </p:cNvSpPr>
          <p:nvPr/>
        </p:nvSpPr>
        <p:spPr bwMode="auto">
          <a:xfrm>
            <a:off x="2915816" y="2924944"/>
            <a:ext cx="593725" cy="3397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54" name="AutoShape 62"/>
          <p:cNvSpPr>
            <a:spLocks noChangeShapeType="1"/>
          </p:cNvSpPr>
          <p:nvPr/>
        </p:nvSpPr>
        <p:spPr bwMode="auto">
          <a:xfrm>
            <a:off x="3347864" y="4149080"/>
            <a:ext cx="127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53" name="AutoShape 61"/>
          <p:cNvSpPr>
            <a:spLocks noChangeShapeType="1"/>
          </p:cNvSpPr>
          <p:nvPr/>
        </p:nvSpPr>
        <p:spPr bwMode="auto">
          <a:xfrm flipH="1">
            <a:off x="2915816" y="4149080"/>
            <a:ext cx="107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52" name="AutoShape 60"/>
          <p:cNvSpPr>
            <a:spLocks noChangeShapeType="1"/>
          </p:cNvSpPr>
          <p:nvPr/>
        </p:nvSpPr>
        <p:spPr bwMode="auto">
          <a:xfrm>
            <a:off x="3275856" y="3861048"/>
            <a:ext cx="58737" cy="2619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51" name="AutoShape 59"/>
          <p:cNvSpPr>
            <a:spLocks noChangeShapeType="1"/>
          </p:cNvSpPr>
          <p:nvPr/>
        </p:nvSpPr>
        <p:spPr bwMode="auto">
          <a:xfrm flipH="1">
            <a:off x="3059832" y="3861048"/>
            <a:ext cx="68263" cy="2619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50" name="AutoShape 58"/>
          <p:cNvSpPr>
            <a:spLocks noChangeShapeType="1"/>
          </p:cNvSpPr>
          <p:nvPr/>
        </p:nvSpPr>
        <p:spPr bwMode="auto">
          <a:xfrm flipH="1">
            <a:off x="2915816" y="3429000"/>
            <a:ext cx="261938" cy="777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49" name="AutoShape 57"/>
          <p:cNvSpPr>
            <a:spLocks noChangeShapeType="1"/>
          </p:cNvSpPr>
          <p:nvPr/>
        </p:nvSpPr>
        <p:spPr bwMode="auto">
          <a:xfrm>
            <a:off x="3275856" y="3429000"/>
            <a:ext cx="244475" cy="777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48" name="AutoShape 56"/>
          <p:cNvSpPr>
            <a:spLocks noChangeArrowheads="1"/>
          </p:cNvSpPr>
          <p:nvPr/>
        </p:nvSpPr>
        <p:spPr bwMode="auto">
          <a:xfrm>
            <a:off x="4355976" y="1700808"/>
            <a:ext cx="465014" cy="504056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47" name="Oval 55"/>
          <p:cNvSpPr>
            <a:spLocks noChangeArrowheads="1"/>
          </p:cNvSpPr>
          <p:nvPr/>
        </p:nvSpPr>
        <p:spPr bwMode="auto">
          <a:xfrm>
            <a:off x="4427984" y="1412777"/>
            <a:ext cx="288355" cy="28803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5148064" y="5301208"/>
            <a:ext cx="865188" cy="457200"/>
          </a:xfrm>
          <a:prstGeom prst="rect">
            <a:avLst/>
          </a:prstGeom>
          <a:solidFill>
            <a:srgbClr val="000000"/>
          </a:solidFill>
          <a:ln w="317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1691680" y="3284984"/>
            <a:ext cx="865188" cy="457200"/>
          </a:xfrm>
          <a:prstGeom prst="rect">
            <a:avLst/>
          </a:prstGeom>
          <a:solidFill>
            <a:srgbClr val="000000"/>
          </a:solidFill>
          <a:ln w="317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44" name="AutoShape 52"/>
          <p:cNvSpPr>
            <a:spLocks noChangeArrowheads="1"/>
          </p:cNvSpPr>
          <p:nvPr/>
        </p:nvSpPr>
        <p:spPr bwMode="auto">
          <a:xfrm rot="16200000">
            <a:off x="2552725" y="5016227"/>
            <a:ext cx="1397000" cy="958850"/>
          </a:xfrm>
          <a:prstGeom prst="homePlate">
            <a:avLst>
              <a:gd name="adj" fmla="val 3642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33" name="Oval 41"/>
          <p:cNvSpPr>
            <a:spLocks noChangeArrowheads="1"/>
          </p:cNvSpPr>
          <p:nvPr/>
        </p:nvSpPr>
        <p:spPr bwMode="auto">
          <a:xfrm>
            <a:off x="7524328" y="4653136"/>
            <a:ext cx="443930" cy="43204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34" name="AutoShape 42"/>
          <p:cNvSpPr>
            <a:spLocks noChangeArrowheads="1"/>
          </p:cNvSpPr>
          <p:nvPr/>
        </p:nvSpPr>
        <p:spPr bwMode="auto">
          <a:xfrm>
            <a:off x="7236296" y="3140968"/>
            <a:ext cx="879475" cy="10318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3923928" y="3284984"/>
            <a:ext cx="865188" cy="457200"/>
          </a:xfrm>
          <a:prstGeom prst="rect">
            <a:avLst/>
          </a:prstGeom>
          <a:solidFill>
            <a:srgbClr val="000000"/>
          </a:solidFill>
          <a:ln w="317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36" name="AutoShape 44"/>
          <p:cNvSpPr>
            <a:spLocks noChangeShapeType="1"/>
          </p:cNvSpPr>
          <p:nvPr/>
        </p:nvSpPr>
        <p:spPr bwMode="auto">
          <a:xfrm flipH="1">
            <a:off x="7380312" y="4149081"/>
            <a:ext cx="144016" cy="28803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35" name="AutoShape 43"/>
          <p:cNvSpPr>
            <a:spLocks noChangeShapeType="1"/>
          </p:cNvSpPr>
          <p:nvPr/>
        </p:nvSpPr>
        <p:spPr bwMode="auto">
          <a:xfrm>
            <a:off x="7740352" y="3356992"/>
            <a:ext cx="432048" cy="28803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38" name="AutoShape 46"/>
          <p:cNvSpPr>
            <a:spLocks noChangeShapeType="1"/>
          </p:cNvSpPr>
          <p:nvPr/>
        </p:nvSpPr>
        <p:spPr bwMode="auto">
          <a:xfrm flipH="1">
            <a:off x="7236296" y="4437112"/>
            <a:ext cx="107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37" name="AutoShape 45"/>
          <p:cNvSpPr>
            <a:spLocks noChangeShapeType="1"/>
          </p:cNvSpPr>
          <p:nvPr/>
        </p:nvSpPr>
        <p:spPr bwMode="auto">
          <a:xfrm flipH="1">
            <a:off x="6732240" y="2348880"/>
            <a:ext cx="107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39" name="AutoShape 47"/>
          <p:cNvSpPr>
            <a:spLocks noChangeShapeType="1"/>
          </p:cNvSpPr>
          <p:nvPr/>
        </p:nvSpPr>
        <p:spPr bwMode="auto">
          <a:xfrm flipH="1">
            <a:off x="6228184" y="5661248"/>
            <a:ext cx="300037" cy="127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40" name="AutoShape 48"/>
          <p:cNvSpPr>
            <a:spLocks noChangeShapeType="1"/>
          </p:cNvSpPr>
          <p:nvPr/>
        </p:nvSpPr>
        <p:spPr bwMode="auto">
          <a:xfrm flipH="1" flipV="1">
            <a:off x="6660232" y="5661248"/>
            <a:ext cx="317500" cy="177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42" name="AutoShape 50"/>
          <p:cNvSpPr>
            <a:spLocks noChangeArrowheads="1"/>
          </p:cNvSpPr>
          <p:nvPr/>
        </p:nvSpPr>
        <p:spPr bwMode="auto">
          <a:xfrm>
            <a:off x="7092280" y="3284984"/>
            <a:ext cx="271463" cy="223838"/>
          </a:xfrm>
          <a:prstGeom prst="rightArrow">
            <a:avLst>
              <a:gd name="adj1" fmla="val 50000"/>
              <a:gd name="adj2" fmla="val 30319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29" name="AutoShape 37"/>
          <p:cNvSpPr>
            <a:spLocks noChangeArrowheads="1"/>
          </p:cNvSpPr>
          <p:nvPr/>
        </p:nvSpPr>
        <p:spPr bwMode="auto">
          <a:xfrm>
            <a:off x="1835696" y="5157192"/>
            <a:ext cx="593725" cy="3397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28" name="AutoShape 36"/>
          <p:cNvSpPr>
            <a:spLocks noChangeShapeType="1"/>
          </p:cNvSpPr>
          <p:nvPr/>
        </p:nvSpPr>
        <p:spPr bwMode="auto">
          <a:xfrm>
            <a:off x="2267744" y="6381328"/>
            <a:ext cx="127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27" name="AutoShape 35"/>
          <p:cNvSpPr>
            <a:spLocks noChangeShapeType="1"/>
          </p:cNvSpPr>
          <p:nvPr/>
        </p:nvSpPr>
        <p:spPr bwMode="auto">
          <a:xfrm>
            <a:off x="6660232" y="2060848"/>
            <a:ext cx="58738" cy="2619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26" name="AutoShape 34"/>
          <p:cNvSpPr>
            <a:spLocks noChangeShapeType="1"/>
          </p:cNvSpPr>
          <p:nvPr/>
        </p:nvSpPr>
        <p:spPr bwMode="auto">
          <a:xfrm flipH="1">
            <a:off x="1835696" y="6381328"/>
            <a:ext cx="107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25" name="AutoShape 33"/>
          <p:cNvSpPr>
            <a:spLocks noChangeShapeType="1"/>
          </p:cNvSpPr>
          <p:nvPr/>
        </p:nvSpPr>
        <p:spPr bwMode="auto">
          <a:xfrm flipH="1">
            <a:off x="1979712" y="6093296"/>
            <a:ext cx="68262" cy="2619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24" name="AutoShape 32"/>
          <p:cNvSpPr>
            <a:spLocks noChangeShapeType="1"/>
          </p:cNvSpPr>
          <p:nvPr/>
        </p:nvSpPr>
        <p:spPr bwMode="auto">
          <a:xfrm>
            <a:off x="2195736" y="5661248"/>
            <a:ext cx="244475" cy="777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23" name="AutoShape 31"/>
          <p:cNvSpPr>
            <a:spLocks noChangeShapeType="1"/>
          </p:cNvSpPr>
          <p:nvPr/>
        </p:nvSpPr>
        <p:spPr bwMode="auto">
          <a:xfrm flipH="1">
            <a:off x="1763688" y="5661248"/>
            <a:ext cx="261937" cy="777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22" name="AutoShape 30"/>
          <p:cNvSpPr>
            <a:spLocks noChangeArrowheads="1"/>
          </p:cNvSpPr>
          <p:nvPr/>
        </p:nvSpPr>
        <p:spPr bwMode="auto">
          <a:xfrm>
            <a:off x="1907704" y="5517232"/>
            <a:ext cx="393005" cy="576064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21" name="Oval 29"/>
          <p:cNvSpPr>
            <a:spLocks noChangeArrowheads="1"/>
          </p:cNvSpPr>
          <p:nvPr/>
        </p:nvSpPr>
        <p:spPr bwMode="auto">
          <a:xfrm>
            <a:off x="6444208" y="1196753"/>
            <a:ext cx="288354" cy="28803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30" name="AutoShape 38"/>
          <p:cNvSpPr>
            <a:spLocks noChangeArrowheads="1"/>
          </p:cNvSpPr>
          <p:nvPr/>
        </p:nvSpPr>
        <p:spPr bwMode="auto">
          <a:xfrm rot="16200000">
            <a:off x="4784973" y="2927995"/>
            <a:ext cx="1397000" cy="958850"/>
          </a:xfrm>
          <a:prstGeom prst="homePlate">
            <a:avLst>
              <a:gd name="adj" fmla="val 3642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5292080" y="3429000"/>
            <a:ext cx="4095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32" name="AutoShape 40"/>
          <p:cNvSpPr>
            <a:spLocks noChangeShapeType="1"/>
          </p:cNvSpPr>
          <p:nvPr/>
        </p:nvSpPr>
        <p:spPr bwMode="auto">
          <a:xfrm>
            <a:off x="2771800" y="5157192"/>
            <a:ext cx="9588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4211960" y="4653136"/>
            <a:ext cx="434404" cy="43204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1" name="AutoShape 19"/>
          <p:cNvSpPr>
            <a:spLocks noChangeShapeType="1"/>
          </p:cNvSpPr>
          <p:nvPr/>
        </p:nvSpPr>
        <p:spPr bwMode="auto">
          <a:xfrm>
            <a:off x="2195736" y="1124744"/>
            <a:ext cx="9525" cy="8763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2" name="AutoShape 20"/>
          <p:cNvSpPr>
            <a:spLocks noChangeShapeType="1"/>
          </p:cNvSpPr>
          <p:nvPr/>
        </p:nvSpPr>
        <p:spPr bwMode="auto">
          <a:xfrm flipH="1">
            <a:off x="4067944" y="5949280"/>
            <a:ext cx="339725" cy="5159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3" name="AutoShape 21"/>
          <p:cNvSpPr>
            <a:spLocks noChangeShapeType="1"/>
          </p:cNvSpPr>
          <p:nvPr/>
        </p:nvSpPr>
        <p:spPr bwMode="auto">
          <a:xfrm>
            <a:off x="2195736" y="1988840"/>
            <a:ext cx="311150" cy="5159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4" name="AutoShape 22"/>
          <p:cNvSpPr>
            <a:spLocks noChangeShapeType="1"/>
          </p:cNvSpPr>
          <p:nvPr/>
        </p:nvSpPr>
        <p:spPr bwMode="auto">
          <a:xfrm flipH="1" flipV="1">
            <a:off x="3923928" y="6381328"/>
            <a:ext cx="106362" cy="777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5" name="AutoShape 23"/>
          <p:cNvSpPr>
            <a:spLocks noChangeShapeType="1"/>
          </p:cNvSpPr>
          <p:nvPr/>
        </p:nvSpPr>
        <p:spPr bwMode="auto">
          <a:xfrm flipV="1">
            <a:off x="4788024" y="6381328"/>
            <a:ext cx="115887" cy="777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6" name="AutoShape 24"/>
          <p:cNvSpPr>
            <a:spLocks noChangeShapeType="1"/>
          </p:cNvSpPr>
          <p:nvPr/>
        </p:nvSpPr>
        <p:spPr bwMode="auto">
          <a:xfrm flipH="1">
            <a:off x="3995936" y="5157192"/>
            <a:ext cx="438150" cy="193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7" name="AutoShape 25"/>
          <p:cNvSpPr>
            <a:spLocks noChangeShapeType="1"/>
          </p:cNvSpPr>
          <p:nvPr/>
        </p:nvSpPr>
        <p:spPr bwMode="auto">
          <a:xfrm>
            <a:off x="4427984" y="5157192"/>
            <a:ext cx="369888" cy="193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6156176" y="3212976"/>
            <a:ext cx="865187" cy="457200"/>
          </a:xfrm>
          <a:prstGeom prst="rect">
            <a:avLst/>
          </a:prstGeom>
          <a:solidFill>
            <a:srgbClr val="000000"/>
          </a:solidFill>
          <a:ln w="317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9" name="AutoShape 27"/>
          <p:cNvSpPr>
            <a:spLocks noChangeArrowheads="1"/>
          </p:cNvSpPr>
          <p:nvPr/>
        </p:nvSpPr>
        <p:spPr bwMode="auto">
          <a:xfrm>
            <a:off x="4932040" y="4941168"/>
            <a:ext cx="569912" cy="312738"/>
          </a:xfrm>
          <a:prstGeom prst="curvedDownArrow">
            <a:avLst>
              <a:gd name="adj1" fmla="val 36447"/>
              <a:gd name="adj2" fmla="val 72893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3" name="Oval 1"/>
          <p:cNvSpPr>
            <a:spLocks noChangeArrowheads="1"/>
          </p:cNvSpPr>
          <p:nvPr/>
        </p:nvSpPr>
        <p:spPr bwMode="auto">
          <a:xfrm>
            <a:off x="1979712" y="692696"/>
            <a:ext cx="434404" cy="43204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4" name="AutoShape 2"/>
          <p:cNvSpPr>
            <a:spLocks noChangeShapeType="1"/>
          </p:cNvSpPr>
          <p:nvPr/>
        </p:nvSpPr>
        <p:spPr bwMode="auto">
          <a:xfrm flipH="1">
            <a:off x="1835696" y="1988840"/>
            <a:ext cx="339725" cy="5159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5" name="AutoShape 3"/>
          <p:cNvSpPr>
            <a:spLocks noChangeShapeType="1"/>
          </p:cNvSpPr>
          <p:nvPr/>
        </p:nvSpPr>
        <p:spPr bwMode="auto">
          <a:xfrm>
            <a:off x="4427984" y="5949280"/>
            <a:ext cx="311150" cy="5159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/>
          <p:cNvSpPr>
            <a:spLocks noChangeShapeType="1"/>
          </p:cNvSpPr>
          <p:nvPr/>
        </p:nvSpPr>
        <p:spPr bwMode="auto">
          <a:xfrm flipH="1" flipV="1">
            <a:off x="1763688" y="2420888"/>
            <a:ext cx="106362" cy="777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7" name="AutoShape 5"/>
          <p:cNvSpPr>
            <a:spLocks noChangeShapeType="1"/>
          </p:cNvSpPr>
          <p:nvPr/>
        </p:nvSpPr>
        <p:spPr bwMode="auto">
          <a:xfrm flipV="1">
            <a:off x="2483768" y="2420888"/>
            <a:ext cx="115887" cy="777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9" name="AutoShape 17"/>
          <p:cNvSpPr>
            <a:spLocks noChangeShapeType="1"/>
          </p:cNvSpPr>
          <p:nvPr/>
        </p:nvSpPr>
        <p:spPr bwMode="auto">
          <a:xfrm flipH="1">
            <a:off x="7164288" y="3356992"/>
            <a:ext cx="438150" cy="28803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/>
          <p:cNvSpPr>
            <a:spLocks noChangeShapeType="1"/>
          </p:cNvSpPr>
          <p:nvPr/>
        </p:nvSpPr>
        <p:spPr bwMode="auto">
          <a:xfrm>
            <a:off x="2195736" y="1340768"/>
            <a:ext cx="369888" cy="193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7452320" y="2780928"/>
            <a:ext cx="432371" cy="43204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6372200" y="1484784"/>
            <a:ext cx="393006" cy="576064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AutoShape 10"/>
          <p:cNvSpPr>
            <a:spLocks noChangeShapeType="1"/>
          </p:cNvSpPr>
          <p:nvPr/>
        </p:nvSpPr>
        <p:spPr bwMode="auto">
          <a:xfrm flipH="1">
            <a:off x="4283968" y="1844824"/>
            <a:ext cx="261938" cy="777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1" name="AutoShape 9"/>
          <p:cNvSpPr>
            <a:spLocks noChangeShapeType="1"/>
          </p:cNvSpPr>
          <p:nvPr/>
        </p:nvSpPr>
        <p:spPr bwMode="auto">
          <a:xfrm>
            <a:off x="4644008" y="1844824"/>
            <a:ext cx="244475" cy="777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3" name="AutoShape 11"/>
          <p:cNvSpPr>
            <a:spLocks noChangeShapeType="1"/>
          </p:cNvSpPr>
          <p:nvPr/>
        </p:nvSpPr>
        <p:spPr bwMode="auto">
          <a:xfrm flipH="1">
            <a:off x="4427983" y="2204864"/>
            <a:ext cx="68263" cy="28803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/>
          <p:cNvSpPr>
            <a:spLocks noChangeShapeType="1"/>
          </p:cNvSpPr>
          <p:nvPr/>
        </p:nvSpPr>
        <p:spPr bwMode="auto">
          <a:xfrm>
            <a:off x="4644008" y="2204864"/>
            <a:ext cx="72008" cy="28803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5" name="AutoShape 13"/>
          <p:cNvSpPr>
            <a:spLocks noChangeShapeType="1"/>
          </p:cNvSpPr>
          <p:nvPr/>
        </p:nvSpPr>
        <p:spPr bwMode="auto">
          <a:xfrm flipH="1">
            <a:off x="4283968" y="2492896"/>
            <a:ext cx="107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6" name="AutoShape 14"/>
          <p:cNvSpPr>
            <a:spLocks noChangeShapeType="1"/>
          </p:cNvSpPr>
          <p:nvPr/>
        </p:nvSpPr>
        <p:spPr bwMode="auto">
          <a:xfrm>
            <a:off x="4716016" y="2492896"/>
            <a:ext cx="127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7" name="AutoShape 15"/>
          <p:cNvSpPr>
            <a:spLocks noChangeArrowheads="1"/>
          </p:cNvSpPr>
          <p:nvPr/>
        </p:nvSpPr>
        <p:spPr bwMode="auto">
          <a:xfrm>
            <a:off x="4283968" y="1340768"/>
            <a:ext cx="593725" cy="3397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8" name="AutoShape 16"/>
          <p:cNvSpPr>
            <a:spLocks noChangeArrowheads="1"/>
          </p:cNvSpPr>
          <p:nvPr/>
        </p:nvSpPr>
        <p:spPr bwMode="auto">
          <a:xfrm>
            <a:off x="7380312" y="5085184"/>
            <a:ext cx="735459" cy="864096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20" name="AutoShape 28"/>
          <p:cNvSpPr>
            <a:spLocks noChangeArrowheads="1"/>
          </p:cNvSpPr>
          <p:nvPr/>
        </p:nvSpPr>
        <p:spPr bwMode="auto">
          <a:xfrm rot="1953200">
            <a:off x="4856975" y="4672412"/>
            <a:ext cx="123825" cy="10953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45" name="AutoShape 53"/>
          <p:cNvSpPr>
            <a:spLocks noChangeShapeType="1"/>
          </p:cNvSpPr>
          <p:nvPr/>
        </p:nvSpPr>
        <p:spPr bwMode="auto">
          <a:xfrm>
            <a:off x="5004048" y="3068960"/>
            <a:ext cx="958850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" name="Rectangle 39"/>
          <p:cNvSpPr>
            <a:spLocks noChangeArrowheads="1"/>
          </p:cNvSpPr>
          <p:nvPr/>
        </p:nvSpPr>
        <p:spPr bwMode="auto">
          <a:xfrm>
            <a:off x="3059832" y="5517232"/>
            <a:ext cx="4095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etsadmickeymouse.ru/PTISI/ss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75" y="790575"/>
            <a:ext cx="39052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36096" y="5877272"/>
            <a:ext cx="100811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сканированное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80728"/>
            <a:ext cx="6767505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385133"/>
            <a:ext cx="871296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роблемы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односложная, состоящая из простых предложений речь;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неспособность грамматически правильно построить распространённое предложение;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недостаточный словарный запас;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употребление нелитературных слов и выражений;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отсутствие логического обоснования своих суждений и выводов;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отсутствие навыков культуры речи; плохая дикция.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780928"/>
            <a:ext cx="6876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92696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Методы и приёмы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художественное слово; 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образец рассказа воспитателя;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вопросы о произведениях; 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речевые, дидактические и словесные игры;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упражнения, направленные на развитие мелкой моторики рук.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340770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это система методов и приёмов, дающая: 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возможность накапливать огромное количество информации, колоссальную экономию времени при запоминании,  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возможность быстрого обучения,  мощное развитие мышления и внимания, эффективную гимнастику для мозга.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3528" y="1340770"/>
            <a:ext cx="88204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этап.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научить ребенка читать модель.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festival.1september.ru/articles/584551/img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81003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b.ru/misc/i/gallery/18987/365225.jpg?139677854393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96752"/>
            <a:ext cx="66247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festival.1september.ru/articles/571481/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052736"/>
            <a:ext cx="511256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maam.ru/upload/blogs/detsad-157740-13991168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777686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611560" y="494116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Без рук, без </a:t>
            </a:r>
            <a:r>
              <a:rPr lang="ru-RU" sz="3200" b="1" dirty="0" err="1" smtClean="0"/>
              <a:t>топорёнка</a:t>
            </a:r>
            <a:r>
              <a:rPr lang="ru-RU" sz="3200" b="1" dirty="0" smtClean="0"/>
              <a:t>, построена избёнка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196752"/>
            <a:ext cx="216024" cy="338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mndetsady.ru/upload/news/orig_b86fa4aa1decb1be1c6cfff62213012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64807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188</Words>
  <Application>Microsoft Office PowerPoint</Application>
  <PresentationFormat>Экран (4:3)</PresentationFormat>
  <Paragraphs>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Жанна</dc:creator>
  <cp:lastModifiedBy>Жанна</cp:lastModifiedBy>
  <cp:revision>5</cp:revision>
  <dcterms:created xsi:type="dcterms:W3CDTF">2015-01-20T11:33:54Z</dcterms:created>
  <dcterms:modified xsi:type="dcterms:W3CDTF">2015-01-21T11:07:54Z</dcterms:modified>
</cp:coreProperties>
</file>